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8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A4A4A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0" algn="l" defTabSz="584200" rtl="0" fontAlgn="auto" latinLnBrk="0" hangingPunct="0">
      <a:lnSpc>
        <a:spcPct val="8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A4A4A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0" algn="l" defTabSz="584200" rtl="0" fontAlgn="auto" latinLnBrk="0" hangingPunct="0">
      <a:lnSpc>
        <a:spcPct val="8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A4A4A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0" algn="l" defTabSz="584200" rtl="0" fontAlgn="auto" latinLnBrk="0" hangingPunct="0">
      <a:lnSpc>
        <a:spcPct val="8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A4A4A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0" algn="l" defTabSz="584200" rtl="0" fontAlgn="auto" latinLnBrk="0" hangingPunct="0">
      <a:lnSpc>
        <a:spcPct val="8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A4A4A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0" algn="l" defTabSz="584200" rtl="0" fontAlgn="auto" latinLnBrk="0" hangingPunct="0">
      <a:lnSpc>
        <a:spcPct val="8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A4A4A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0" algn="l" defTabSz="584200" rtl="0" fontAlgn="auto" latinLnBrk="0" hangingPunct="0">
      <a:lnSpc>
        <a:spcPct val="8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A4A4A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0" algn="l" defTabSz="584200" rtl="0" fontAlgn="auto" latinLnBrk="0" hangingPunct="0">
      <a:lnSpc>
        <a:spcPct val="8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A4A4A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0" algn="l" defTabSz="584200" rtl="0" fontAlgn="auto" latinLnBrk="0" hangingPunct="0">
      <a:lnSpc>
        <a:spcPct val="8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A4A4A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>
              <a:solidFill>
                <a:srgbClr val="4A4A4B"/>
              </a:solidFill>
              <a:prstDash val="solid"/>
              <a:miter lim="400000"/>
            </a:ln>
          </a:left>
          <a:right>
            <a:ln w="12700" cap="flat">
              <a:solidFill>
                <a:srgbClr val="4A4A4B"/>
              </a:solidFill>
              <a:prstDash val="solid"/>
              <a:miter lim="400000"/>
            </a:ln>
          </a:right>
          <a:top>
            <a:ln w="12700" cap="flat">
              <a:solidFill>
                <a:srgbClr val="4A4A4B"/>
              </a:solidFill>
              <a:prstDash val="solid"/>
              <a:miter lim="400000"/>
            </a:ln>
          </a:top>
          <a:bottom>
            <a:ln w="12700" cap="flat">
              <a:solidFill>
                <a:srgbClr val="4A4A4B"/>
              </a:solidFill>
              <a:prstDash val="solid"/>
              <a:miter lim="400000"/>
            </a:ln>
          </a:bottom>
          <a:insideH>
            <a:ln w="12700" cap="flat">
              <a:solidFill>
                <a:srgbClr val="4A4A4B"/>
              </a:solidFill>
              <a:prstDash val="solid"/>
              <a:miter lim="400000"/>
            </a:ln>
          </a:insideH>
          <a:insideV>
            <a:ln w="12700" cap="flat">
              <a:solidFill>
                <a:srgbClr val="4A4A4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9D5CA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4A4A4B"/>
              </a:solidFill>
              <a:prstDash val="solid"/>
              <a:miter lim="400000"/>
            </a:ln>
          </a:right>
          <a:top>
            <a:ln w="12700" cap="flat">
              <a:solidFill>
                <a:srgbClr val="4A4A4B"/>
              </a:solidFill>
              <a:prstDash val="solid"/>
              <a:miter lim="400000"/>
            </a:ln>
          </a:top>
          <a:bottom>
            <a:ln w="12700" cap="flat">
              <a:solidFill>
                <a:srgbClr val="4A4A4B"/>
              </a:solidFill>
              <a:prstDash val="solid"/>
              <a:miter lim="400000"/>
            </a:ln>
          </a:bottom>
          <a:insideH>
            <a:ln w="12700" cap="flat">
              <a:solidFill>
                <a:srgbClr val="4A4A4B"/>
              </a:solidFill>
              <a:prstDash val="solid"/>
              <a:miter lim="400000"/>
            </a:ln>
          </a:insideH>
          <a:insideV>
            <a:ln w="12700" cap="flat">
              <a:solidFill>
                <a:srgbClr val="4A4A4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>
              <a:solidFill>
                <a:srgbClr val="4A4A4B"/>
              </a:solidFill>
              <a:prstDash val="solid"/>
              <a:miter lim="400000"/>
            </a:ln>
          </a:left>
          <a:right>
            <a:ln w="12700" cap="flat">
              <a:solidFill>
                <a:srgbClr val="4A4A4B"/>
              </a:solidFill>
              <a:prstDash val="solid"/>
              <a:miter lim="400000"/>
            </a:ln>
          </a:right>
          <a:top>
            <a:ln w="25400" cap="flat">
              <a:solidFill>
                <a:srgbClr val="4A4A4B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4A4A4B"/>
              </a:solidFill>
              <a:prstDash val="solid"/>
              <a:miter lim="400000"/>
            </a:ln>
          </a:insideH>
          <a:insideV>
            <a:ln w="12700" cap="flat">
              <a:solidFill>
                <a:srgbClr val="4A4A4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>
              <a:solidFill>
                <a:srgbClr val="4A4A4B"/>
              </a:solidFill>
              <a:prstDash val="solid"/>
              <a:miter lim="400000"/>
            </a:ln>
          </a:left>
          <a:right>
            <a:ln w="12700" cap="flat">
              <a:solidFill>
                <a:srgbClr val="4A4A4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4A4A4B"/>
              </a:solidFill>
              <a:prstDash val="solid"/>
              <a:miter lim="400000"/>
            </a:ln>
          </a:bottom>
          <a:insideH>
            <a:ln w="12700" cap="flat">
              <a:solidFill>
                <a:srgbClr val="4A4A4B"/>
              </a:solidFill>
              <a:prstDash val="solid"/>
              <a:miter lim="400000"/>
            </a:ln>
          </a:insideH>
          <a:insideV>
            <a:ln w="12700" cap="flat">
              <a:solidFill>
                <a:srgbClr val="4A4A4B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9D5CA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0EBE0"/>
              </a:solidFill>
              <a:prstDash val="solid"/>
              <a:miter lim="400000"/>
            </a:ln>
          </a:insideV>
        </a:tcBdr>
        <a:fill>
          <a:solidFill>
            <a:srgbClr val="54BAE0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rgbClr val="3E78AB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D78AB"/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EFEBE1"/>
              </a:solidFill>
              <a:prstDash val="solid"/>
              <a:miter lim="400000"/>
            </a:ln>
          </a:left>
          <a:right>
            <a:ln w="12700" cap="flat">
              <a:solidFill>
                <a:srgbClr val="EFEBE1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F0EBE0"/>
              </a:solidFill>
              <a:prstDash val="solid"/>
              <a:miter lim="400000"/>
            </a:ln>
          </a:insideH>
          <a:insideV>
            <a:ln w="12700" cap="flat">
              <a:solidFill>
                <a:srgbClr val="EFEBE1"/>
              </a:solidFill>
              <a:prstDash val="solid"/>
              <a:miter lim="400000"/>
            </a:ln>
          </a:insideV>
        </a:tcBdr>
        <a:fill>
          <a:solidFill>
            <a:srgbClr val="54BAE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0EBE0"/>
          </a:solidFill>
        </a:fill>
      </a:tcStyle>
    </a:wholeTbl>
    <a:band2H>
      <a:tcTxStyle/>
      <a:tcStyle>
        <a:tcBdr/>
        <a:fill>
          <a:solidFill>
            <a:srgbClr val="D9D5CA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C6DFB5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F0EBE0"/>
          </a:solidFill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7A79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0EBE0"/>
          </a:solidFill>
        </a:fill>
      </a:tcStyle>
    </a:wholeTbl>
    <a:band2H>
      <a:tcTxStyle/>
      <a:tcStyle>
        <a:tcBdr/>
        <a:fill>
          <a:solidFill>
            <a:srgbClr val="E4E1D8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DAD7D3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34388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0EBE0"/>
          </a:solidFill>
        </a:fill>
      </a:tcStyle>
    </a:wholeTbl>
    <a:band2H>
      <a:tcTxStyle/>
      <a:tcStyle>
        <a:tcBdr/>
        <a:fill>
          <a:solidFill>
            <a:srgbClr val="D9D5CA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D0CCC4"/>
          </a:solidFill>
        </a:fill>
      </a:tcStyle>
    </a:firstCol>
    <a:lastRow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5413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9D5CA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D0CCC4"/>
          </a:solidFill>
        </a:fill>
      </a:tcStyle>
    </a:firstCol>
    <a:lastRow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B7B5B1"/>
          </a:solidFill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B7B5B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3"/>
  </p:normalViewPr>
  <p:slideViewPr>
    <p:cSldViewPr snapToGrid="0" snapToObjects="1">
      <p:cViewPr varScale="1">
        <p:scale>
          <a:sx n="82" d="100"/>
          <a:sy n="82" d="100"/>
        </p:scale>
        <p:origin x="14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901700" y="597450"/>
            <a:ext cx="11201400" cy="353823"/>
          </a:xfrm>
          <a:prstGeom prst="rect">
            <a:avLst/>
          </a:prstGeom>
        </p:spPr>
        <p:txBody>
          <a:bodyPr anchor="ctr"/>
          <a:lstStyle>
            <a:lvl1pPr defTabSz="685800">
              <a:lnSpc>
                <a:spcPct val="150000"/>
              </a:lnSpc>
              <a:spcBef>
                <a:spcPts val="0"/>
              </a:spcBef>
              <a:defRPr sz="1400" b="1" cap="all" spc="0">
                <a:solidFill>
                  <a:srgbClr val="227AAF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15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01700" y="4114800"/>
            <a:ext cx="11201400" cy="168559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spcBef>
                <a:spcPts val="0"/>
              </a:spcBef>
              <a:defRPr sz="5000" spc="-50">
                <a:solidFill>
                  <a:srgbClr val="4A4A4A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1pPr>
            <a:lvl2pPr>
              <a:lnSpc>
                <a:spcPct val="80000"/>
              </a:lnSpc>
              <a:spcBef>
                <a:spcPts val="0"/>
              </a:spcBef>
              <a:defRPr sz="5000" spc="-50">
                <a:solidFill>
                  <a:srgbClr val="4A4A4A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2pPr>
            <a:lvl3pPr>
              <a:lnSpc>
                <a:spcPct val="80000"/>
              </a:lnSpc>
              <a:spcBef>
                <a:spcPts val="0"/>
              </a:spcBef>
              <a:defRPr sz="5000" spc="-50">
                <a:solidFill>
                  <a:srgbClr val="4A4A4A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3pPr>
            <a:lvl4pPr>
              <a:lnSpc>
                <a:spcPct val="80000"/>
              </a:lnSpc>
              <a:spcBef>
                <a:spcPts val="0"/>
              </a:spcBef>
              <a:defRPr sz="5000" spc="-50">
                <a:solidFill>
                  <a:srgbClr val="4A4A4A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4pPr>
            <a:lvl5pPr>
              <a:lnSpc>
                <a:spcPct val="80000"/>
              </a:lnSpc>
              <a:spcBef>
                <a:spcPts val="0"/>
              </a:spcBef>
              <a:defRPr sz="5000" spc="-50">
                <a:solidFill>
                  <a:srgbClr val="4A4A4A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00" y="9347199"/>
            <a:ext cx="295657" cy="304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g Fact">
    <p:bg>
      <p:bgPr>
        <a:solidFill>
          <a:srgbClr val="227A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901700" y="2820321"/>
            <a:ext cx="11201400" cy="31369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70000"/>
              </a:lnSpc>
              <a:spcBef>
                <a:spcPts val="0"/>
              </a:spcBef>
              <a:defRPr sz="17000" b="1" spc="-17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1pPr>
            <a:lvl2pPr>
              <a:lnSpc>
                <a:spcPct val="70000"/>
              </a:lnSpc>
              <a:spcBef>
                <a:spcPts val="0"/>
              </a:spcBef>
              <a:defRPr sz="17000" b="1" spc="-17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2pPr>
            <a:lvl3pPr>
              <a:lnSpc>
                <a:spcPct val="70000"/>
              </a:lnSpc>
              <a:spcBef>
                <a:spcPts val="0"/>
              </a:spcBef>
              <a:defRPr sz="17000" b="1" spc="-17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3pPr>
            <a:lvl4pPr>
              <a:lnSpc>
                <a:spcPct val="70000"/>
              </a:lnSpc>
              <a:spcBef>
                <a:spcPts val="0"/>
              </a:spcBef>
              <a:defRPr sz="17000" b="1" spc="-17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4pPr>
            <a:lvl5pPr>
              <a:lnSpc>
                <a:spcPct val="70000"/>
              </a:lnSpc>
              <a:spcBef>
                <a:spcPts val="0"/>
              </a:spcBef>
              <a:defRPr sz="17000" b="1" spc="-17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Fact informa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901700" y="5784087"/>
            <a:ext cx="11201400" cy="5430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0EBE0"/>
                </a:solidFill>
              </a:defRPr>
            </a:lvl1pPr>
          </a:lstStyle>
          <a:p>
            <a:r>
              <a:t>Fact information</a:t>
            </a:r>
          </a:p>
        </p:txBody>
      </p:sp>
      <p:sp>
        <p:nvSpPr>
          <p:cNvPr id="118" name="Line"/>
          <p:cNvSpPr/>
          <p:nvPr/>
        </p:nvSpPr>
        <p:spPr>
          <a:xfrm>
            <a:off x="508000" y="508000"/>
            <a:ext cx="12001500" cy="0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algn="ctr" defTabSz="12700">
              <a:lnSpc>
                <a:spcPts val="36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119" name="Line"/>
          <p:cNvSpPr/>
          <p:nvPr/>
        </p:nvSpPr>
        <p:spPr>
          <a:xfrm>
            <a:off x="508000" y="9194800"/>
            <a:ext cx="12001500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algn="ctr" defTabSz="12700">
              <a:lnSpc>
                <a:spcPts val="36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00" y="9347199"/>
            <a:ext cx="295657" cy="3048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0EBE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499439587_2884x2884.jpg"/>
          <p:cNvSpPr>
            <a:spLocks noGrp="1"/>
          </p:cNvSpPr>
          <p:nvPr>
            <p:ph type="pic" idx="13"/>
          </p:nvPr>
        </p:nvSpPr>
        <p:spPr>
          <a:xfrm>
            <a:off x="-12700" y="-1638300"/>
            <a:ext cx="13030200" cy="1303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49300" y="1274113"/>
            <a:ext cx="6515100" cy="1336172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4000" spc="-39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1pPr>
            <a:lvl2pPr>
              <a:spcBef>
                <a:spcPts val="0"/>
              </a:spcBef>
              <a:defRPr sz="4000" spc="-39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2pPr>
            <a:lvl3pPr>
              <a:spcBef>
                <a:spcPts val="0"/>
              </a:spcBef>
              <a:defRPr sz="4000" spc="-39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3pPr>
            <a:lvl4pPr>
              <a:spcBef>
                <a:spcPts val="0"/>
              </a:spcBef>
              <a:defRPr sz="4000" spc="-39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4pPr>
            <a:lvl5pPr>
              <a:spcBef>
                <a:spcPts val="0"/>
              </a:spcBef>
              <a:defRPr sz="4000" spc="-39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9" name="Attribution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749300" y="2602875"/>
            <a:ext cx="6515101" cy="416001"/>
          </a:xfrm>
          <a:prstGeom prst="rect">
            <a:avLst/>
          </a:prstGeom>
        </p:spPr>
        <p:txBody>
          <a:bodyPr/>
          <a:lstStyle>
            <a:lvl1pPr>
              <a:lnSpc>
                <a:spcPct val="130000"/>
              </a:lnSpc>
              <a:spcBef>
                <a:spcPts val="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1600" spc="0">
                <a:solidFill>
                  <a:srgbClr val="227AAF"/>
                </a:solidFill>
                <a:latin typeface="Publico Text Semibold"/>
                <a:ea typeface="Publico Text Semibold"/>
                <a:cs typeface="Publico Text Semibold"/>
                <a:sym typeface="Publico Text Semibold"/>
              </a:defRPr>
            </a:lvl1pPr>
          </a:lstStyle>
          <a:p>
            <a:pPr defTabSz="914400"/>
            <a:r>
              <a:t>Attribution</a:t>
            </a:r>
          </a:p>
        </p:txBody>
      </p:sp>
      <p:sp>
        <p:nvSpPr>
          <p:cNvPr id="130" name="Line"/>
          <p:cNvSpPr/>
          <p:nvPr/>
        </p:nvSpPr>
        <p:spPr>
          <a:xfrm>
            <a:off x="508000" y="508000"/>
            <a:ext cx="12001500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algn="ctr" defTabSz="12700">
              <a:lnSpc>
                <a:spcPts val="36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131" name="Line"/>
          <p:cNvSpPr/>
          <p:nvPr/>
        </p:nvSpPr>
        <p:spPr>
          <a:xfrm>
            <a:off x="508000" y="9194800"/>
            <a:ext cx="12001500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algn="ctr" defTabSz="12700">
              <a:lnSpc>
                <a:spcPts val="36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00" y="9347199"/>
            <a:ext cx="295657" cy="304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139465515_1890x1620.jpg"/>
          <p:cNvSpPr>
            <a:spLocks noGrp="1"/>
          </p:cNvSpPr>
          <p:nvPr>
            <p:ph type="pic" idx="13"/>
          </p:nvPr>
        </p:nvSpPr>
        <p:spPr>
          <a:xfrm>
            <a:off x="101600" y="901700"/>
            <a:ext cx="9245600" cy="792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0" name="499439587_2884x2884.jpg"/>
          <p:cNvSpPr>
            <a:spLocks noGrp="1"/>
          </p:cNvSpPr>
          <p:nvPr>
            <p:ph type="pic" sz="quarter" idx="14"/>
          </p:nvPr>
        </p:nvSpPr>
        <p:spPr>
          <a:xfrm>
            <a:off x="7569200" y="4594628"/>
            <a:ext cx="4488644" cy="44886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1" name="609701706_939x626.jpg"/>
          <p:cNvSpPr>
            <a:spLocks noGrp="1"/>
          </p:cNvSpPr>
          <p:nvPr>
            <p:ph type="pic" sz="quarter" idx="15"/>
          </p:nvPr>
        </p:nvSpPr>
        <p:spPr>
          <a:xfrm>
            <a:off x="7010400" y="952500"/>
            <a:ext cx="5848350" cy="38989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00" y="9347199"/>
            <a:ext cx="295657" cy="304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1062062060_2517x1888.jpg"/>
          <p:cNvSpPr>
            <a:spLocks noGrp="1"/>
          </p:cNvSpPr>
          <p:nvPr>
            <p:ph type="pic" idx="13"/>
          </p:nvPr>
        </p:nvSpPr>
        <p:spPr>
          <a:xfrm>
            <a:off x="912217" y="445095"/>
            <a:ext cx="11366501" cy="8526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00" y="9347199"/>
            <a:ext cx="295657" cy="304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00" y="9347199"/>
            <a:ext cx="295657" cy="304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178465776_2880x1920.jpg"/>
          <p:cNvSpPr>
            <a:spLocks noGrp="1"/>
          </p:cNvSpPr>
          <p:nvPr>
            <p:ph type="pic" idx="13"/>
          </p:nvPr>
        </p:nvSpPr>
        <p:spPr>
          <a:xfrm>
            <a:off x="-825500" y="-12700"/>
            <a:ext cx="14655801" cy="97705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01700" y="7810500"/>
            <a:ext cx="112014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0EBE0"/>
                </a:solidFill>
              </a:defRPr>
            </a:lvl1pPr>
            <a:lvl2pPr>
              <a:defRPr>
                <a:solidFill>
                  <a:srgbClr val="F0EBE0"/>
                </a:solidFill>
              </a:defRPr>
            </a:lvl2pPr>
            <a:lvl3pPr>
              <a:defRPr>
                <a:solidFill>
                  <a:srgbClr val="F0EBE0"/>
                </a:solidFill>
              </a:defRPr>
            </a:lvl3pPr>
            <a:lvl4pPr>
              <a:defRPr>
                <a:solidFill>
                  <a:srgbClr val="F0EBE0"/>
                </a:solidFill>
              </a:defRPr>
            </a:lvl4pPr>
            <a:lvl5pPr>
              <a:defRPr>
                <a:solidFill>
                  <a:srgbClr val="F0EBE0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Author and Dat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901700" y="597450"/>
            <a:ext cx="11201400" cy="353823"/>
          </a:xfrm>
          <a:prstGeom prst="rect">
            <a:avLst/>
          </a:prstGeom>
        </p:spPr>
        <p:txBody>
          <a:bodyPr anchor="ctr"/>
          <a:lstStyle>
            <a:lvl1pPr defTabSz="685800">
              <a:lnSpc>
                <a:spcPct val="150000"/>
              </a:lnSpc>
              <a:spcBef>
                <a:spcPts val="0"/>
              </a:spcBef>
              <a:defRPr sz="1400" b="1" cap="all" spc="0">
                <a:solidFill>
                  <a:srgbClr val="F0EBE0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26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901700" y="6074304"/>
            <a:ext cx="11201400" cy="1698097"/>
          </a:xfrm>
          <a:prstGeom prst="rect">
            <a:avLst/>
          </a:prstGeom>
        </p:spPr>
        <p:txBody>
          <a:bodyPr/>
          <a:lstStyle>
            <a:lvl1pPr>
              <a:defRPr sz="5600" spc="-56">
                <a:solidFill>
                  <a:srgbClr val="F0EBE0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7" name="Line"/>
          <p:cNvSpPr/>
          <p:nvPr/>
        </p:nvSpPr>
        <p:spPr>
          <a:xfrm>
            <a:off x="508000" y="508000"/>
            <a:ext cx="12001500" cy="0"/>
          </a:xfrm>
          <a:prstGeom prst="line">
            <a:avLst/>
          </a:prstGeom>
          <a:ln w="50800">
            <a:solidFill>
              <a:srgbClr val="FFFFFF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algn="ctr" defTabSz="12700">
              <a:lnSpc>
                <a:spcPts val="36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28" name="Line"/>
          <p:cNvSpPr/>
          <p:nvPr/>
        </p:nvSpPr>
        <p:spPr>
          <a:xfrm>
            <a:off x="508000" y="9194800"/>
            <a:ext cx="12001500" cy="0"/>
          </a:xfrm>
          <a:prstGeom prst="line">
            <a:avLst/>
          </a:prstGeom>
          <a:ln w="12700">
            <a:solidFill>
              <a:srgbClr val="FFFFFF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algn="ctr" defTabSz="12700">
              <a:lnSpc>
                <a:spcPts val="36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00" y="9347199"/>
            <a:ext cx="295657" cy="3048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0EBE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7226300" y="3158966"/>
            <a:ext cx="5054600" cy="353823"/>
          </a:xfrm>
          <a:prstGeom prst="rect">
            <a:avLst/>
          </a:prstGeom>
        </p:spPr>
        <p:txBody>
          <a:bodyPr anchor="ctr"/>
          <a:lstStyle>
            <a:lvl1pPr algn="l" defTabSz="685800">
              <a:lnSpc>
                <a:spcPct val="150000"/>
              </a:lnSpc>
              <a:spcBef>
                <a:spcPts val="0"/>
              </a:spcBef>
              <a:defRPr sz="1400" b="1" cap="all" spc="0">
                <a:solidFill>
                  <a:srgbClr val="227AAF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37" name="139465515_1890x1620.jpg"/>
          <p:cNvSpPr>
            <a:spLocks noGrp="1"/>
          </p:cNvSpPr>
          <p:nvPr>
            <p:ph type="pic" idx="14"/>
          </p:nvPr>
        </p:nvSpPr>
        <p:spPr>
          <a:xfrm>
            <a:off x="-3251200" y="-38100"/>
            <a:ext cx="11455400" cy="981891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" name="Line"/>
          <p:cNvSpPr/>
          <p:nvPr/>
        </p:nvSpPr>
        <p:spPr>
          <a:xfrm>
            <a:off x="7264400" y="3175000"/>
            <a:ext cx="5029200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algn="ctr" defTabSz="12700">
              <a:lnSpc>
                <a:spcPts val="36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39" name="Line"/>
          <p:cNvSpPr/>
          <p:nvPr/>
        </p:nvSpPr>
        <p:spPr>
          <a:xfrm>
            <a:off x="7264400" y="6578600"/>
            <a:ext cx="5029201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algn="ctr" defTabSz="12700">
              <a:lnSpc>
                <a:spcPts val="36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226300" y="5143500"/>
            <a:ext cx="5054600" cy="1296515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spcBef>
                <a:spcPts val="0"/>
              </a:spcBef>
            </a:lvl1pPr>
            <a:lvl2pPr algn="l">
              <a:lnSpc>
                <a:spcPct val="80000"/>
              </a:lnSpc>
              <a:spcBef>
                <a:spcPts val="0"/>
              </a:spcBef>
            </a:lvl2pPr>
            <a:lvl3pPr algn="l">
              <a:lnSpc>
                <a:spcPct val="80000"/>
              </a:lnSpc>
              <a:spcBef>
                <a:spcPts val="0"/>
              </a:spcBef>
            </a:lvl3pPr>
            <a:lvl4pPr algn="l">
              <a:lnSpc>
                <a:spcPct val="80000"/>
              </a:lnSpc>
              <a:spcBef>
                <a:spcPts val="0"/>
              </a:spcBef>
            </a:lvl4pPr>
            <a:lvl5pPr algn="l">
              <a:lnSpc>
                <a:spcPct val="80000"/>
              </a:lnSpc>
              <a:spcBef>
                <a:spcPts val="0"/>
              </a:spcBef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7226300" y="3543300"/>
            <a:ext cx="5054600" cy="1587500"/>
          </a:xfrm>
          <a:prstGeom prst="rect">
            <a:avLst/>
          </a:prstGeom>
        </p:spPr>
        <p:txBody>
          <a:bodyPr anchor="t"/>
          <a:lstStyle>
            <a:lvl1pPr algn="l"/>
          </a:lstStyle>
          <a:p>
            <a:r>
              <a:t>Slide Title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00" y="9347199"/>
            <a:ext cx="295657" cy="304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901700" y="1125260"/>
            <a:ext cx="11201400" cy="2265462"/>
          </a:xfrm>
          <a:prstGeom prst="rect">
            <a:avLst/>
          </a:prstGeom>
        </p:spPr>
        <p:txBody>
          <a:bodyPr anchor="t"/>
          <a:lstStyle/>
          <a:p>
            <a:r>
              <a:t>Slide Title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901700" y="3397250"/>
            <a:ext cx="11201400" cy="4851400"/>
          </a:xfrm>
          <a:prstGeom prst="rect">
            <a:avLst/>
          </a:prstGeom>
        </p:spPr>
        <p:txBody>
          <a:bodyPr numCol="2" spcCol="560070"/>
          <a:lstStyle>
            <a:lvl1pPr marL="317500" indent="-317500" algn="l" defTabSz="584200">
              <a:lnSpc>
                <a:spcPct val="80000"/>
              </a:lnSpc>
              <a:spcBef>
                <a:spcPts val="2000"/>
              </a:spcBef>
              <a:buSzPct val="100000"/>
              <a:buChar char="•"/>
              <a:defRPr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635000" indent="-317500" algn="l" defTabSz="584200">
              <a:lnSpc>
                <a:spcPct val="80000"/>
              </a:lnSpc>
              <a:spcBef>
                <a:spcPts val="2000"/>
              </a:spcBef>
              <a:buSzPct val="100000"/>
              <a:buChar char="•"/>
              <a:defRPr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952500" indent="-317500" algn="l" defTabSz="584200">
              <a:lnSpc>
                <a:spcPct val="80000"/>
              </a:lnSpc>
              <a:spcBef>
                <a:spcPts val="2000"/>
              </a:spcBef>
              <a:buSzPct val="100000"/>
              <a:buChar char="•"/>
              <a:defRPr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270000" indent="-317500" algn="l" defTabSz="584200">
              <a:lnSpc>
                <a:spcPct val="80000"/>
              </a:lnSpc>
              <a:spcBef>
                <a:spcPts val="2000"/>
              </a:spcBef>
              <a:buSzPct val="100000"/>
              <a:buChar char="•"/>
              <a:defRPr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1587500" indent="-317500" algn="l" defTabSz="584200">
              <a:lnSpc>
                <a:spcPct val="80000"/>
              </a:lnSpc>
              <a:spcBef>
                <a:spcPts val="2000"/>
              </a:spcBef>
              <a:buSzPct val="100000"/>
              <a:buChar char="•"/>
              <a:defRPr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1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901700" y="597450"/>
            <a:ext cx="11201400" cy="353823"/>
          </a:xfrm>
          <a:prstGeom prst="rect">
            <a:avLst/>
          </a:prstGeom>
        </p:spPr>
        <p:txBody>
          <a:bodyPr anchor="ctr"/>
          <a:lstStyle>
            <a:lvl1pPr defTabSz="685800">
              <a:lnSpc>
                <a:spcPct val="150000"/>
              </a:lnSpc>
              <a:spcBef>
                <a:spcPts val="0"/>
              </a:spcBef>
              <a:defRPr sz="1400" b="1" cap="all" spc="0">
                <a:solidFill>
                  <a:srgbClr val="227AAF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00" y="9347199"/>
            <a:ext cx="295657" cy="304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901700" y="3397250"/>
            <a:ext cx="11201400" cy="4851400"/>
          </a:xfrm>
          <a:prstGeom prst="rect">
            <a:avLst/>
          </a:prstGeom>
        </p:spPr>
        <p:txBody>
          <a:bodyPr numCol="2" spcCol="560070"/>
          <a:lstStyle>
            <a:lvl1pPr marL="317500" indent="-317500" algn="l" defTabSz="584200">
              <a:lnSpc>
                <a:spcPct val="80000"/>
              </a:lnSpc>
              <a:spcBef>
                <a:spcPts val="2000"/>
              </a:spcBef>
              <a:buSzPct val="100000"/>
              <a:buChar char="•"/>
              <a:defRPr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635000" indent="-317500" algn="l" defTabSz="584200">
              <a:lnSpc>
                <a:spcPct val="80000"/>
              </a:lnSpc>
              <a:spcBef>
                <a:spcPts val="2000"/>
              </a:spcBef>
              <a:buSzPct val="100000"/>
              <a:buChar char="•"/>
              <a:defRPr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952500" indent="-317500" algn="l" defTabSz="584200">
              <a:lnSpc>
                <a:spcPct val="80000"/>
              </a:lnSpc>
              <a:spcBef>
                <a:spcPts val="2000"/>
              </a:spcBef>
              <a:buSzPct val="100000"/>
              <a:buChar char="•"/>
              <a:defRPr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270000" indent="-317500" algn="l" defTabSz="584200">
              <a:lnSpc>
                <a:spcPct val="80000"/>
              </a:lnSpc>
              <a:spcBef>
                <a:spcPts val="2000"/>
              </a:spcBef>
              <a:buSzPct val="100000"/>
              <a:buChar char="•"/>
              <a:defRPr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1587500" indent="-317500" algn="l" defTabSz="584200">
              <a:lnSpc>
                <a:spcPct val="80000"/>
              </a:lnSpc>
              <a:spcBef>
                <a:spcPts val="2000"/>
              </a:spcBef>
              <a:buSzPct val="100000"/>
              <a:buChar char="•"/>
              <a:defRPr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00" y="9347199"/>
            <a:ext cx="295657" cy="304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7226300" y="3158966"/>
            <a:ext cx="5054600" cy="353823"/>
          </a:xfrm>
          <a:prstGeom prst="rect">
            <a:avLst/>
          </a:prstGeom>
        </p:spPr>
        <p:txBody>
          <a:bodyPr anchor="ctr"/>
          <a:lstStyle>
            <a:lvl1pPr algn="l" defTabSz="685800">
              <a:lnSpc>
                <a:spcPct val="150000"/>
              </a:lnSpc>
              <a:spcBef>
                <a:spcPts val="0"/>
              </a:spcBef>
              <a:defRPr sz="1400" b="1" cap="all" spc="0">
                <a:solidFill>
                  <a:srgbClr val="227AAF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68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7226300" y="3530600"/>
            <a:ext cx="5054600" cy="1587500"/>
          </a:xfrm>
          <a:prstGeom prst="rect">
            <a:avLst/>
          </a:prstGeom>
        </p:spPr>
        <p:txBody>
          <a:bodyPr anchor="t"/>
          <a:lstStyle>
            <a:lvl1pPr algn="l"/>
          </a:lstStyle>
          <a:p>
            <a:r>
              <a:t>Slide Title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226300" y="5537200"/>
            <a:ext cx="5054600" cy="3657600"/>
          </a:xfrm>
          <a:prstGeom prst="rect">
            <a:avLst/>
          </a:prstGeom>
        </p:spPr>
        <p:txBody>
          <a:bodyPr/>
          <a:lstStyle>
            <a:lvl1pPr marL="317500" indent="-317500" algn="l" defTabSz="584200">
              <a:lnSpc>
                <a:spcPct val="80000"/>
              </a:lnSpc>
              <a:spcBef>
                <a:spcPts val="2000"/>
              </a:spcBef>
              <a:buSzPct val="100000"/>
              <a:buChar char="•"/>
              <a:defRPr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635000" indent="-317500" algn="l" defTabSz="584200">
              <a:lnSpc>
                <a:spcPct val="80000"/>
              </a:lnSpc>
              <a:spcBef>
                <a:spcPts val="2000"/>
              </a:spcBef>
              <a:buSzPct val="100000"/>
              <a:buChar char="•"/>
              <a:defRPr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952500" indent="-317500" algn="l" defTabSz="584200">
              <a:lnSpc>
                <a:spcPct val="80000"/>
              </a:lnSpc>
              <a:spcBef>
                <a:spcPts val="2000"/>
              </a:spcBef>
              <a:buSzPct val="100000"/>
              <a:buChar char="•"/>
              <a:defRPr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270000" indent="-317500" algn="l" defTabSz="584200">
              <a:lnSpc>
                <a:spcPct val="80000"/>
              </a:lnSpc>
              <a:spcBef>
                <a:spcPts val="2000"/>
              </a:spcBef>
              <a:buSzPct val="100000"/>
              <a:buChar char="•"/>
              <a:defRPr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1587500" indent="-317500" algn="l" defTabSz="584200">
              <a:lnSpc>
                <a:spcPct val="80000"/>
              </a:lnSpc>
              <a:spcBef>
                <a:spcPts val="2000"/>
              </a:spcBef>
              <a:buSzPct val="100000"/>
              <a:buChar char="•"/>
              <a:defRPr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0" name="139465515_1890x1620.jpg"/>
          <p:cNvSpPr>
            <a:spLocks noGrp="1"/>
          </p:cNvSpPr>
          <p:nvPr>
            <p:ph type="pic" idx="14"/>
          </p:nvPr>
        </p:nvSpPr>
        <p:spPr>
          <a:xfrm>
            <a:off x="-3251200" y="-38100"/>
            <a:ext cx="11455400" cy="981891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1" name="Line"/>
          <p:cNvSpPr/>
          <p:nvPr/>
        </p:nvSpPr>
        <p:spPr>
          <a:xfrm>
            <a:off x="7264400" y="3175000"/>
            <a:ext cx="5029200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algn="ctr" defTabSz="12700">
              <a:lnSpc>
                <a:spcPts val="36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72" name="Line"/>
          <p:cNvSpPr/>
          <p:nvPr/>
        </p:nvSpPr>
        <p:spPr>
          <a:xfrm>
            <a:off x="7264400" y="5232400"/>
            <a:ext cx="5029201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algn="ctr" defTabSz="12700">
              <a:lnSpc>
                <a:spcPts val="36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00" y="9347199"/>
            <a:ext cx="295657" cy="304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">
    <p:bg>
      <p:bgPr>
        <a:solidFill>
          <a:srgbClr val="227A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901700" y="4025900"/>
            <a:ext cx="11201400" cy="1390872"/>
          </a:xfrm>
          <a:prstGeom prst="rect">
            <a:avLst/>
          </a:prstGeom>
        </p:spPr>
        <p:txBody>
          <a:bodyPr anchor="ctr"/>
          <a:lstStyle>
            <a:lvl1pPr algn="l">
              <a:defRPr sz="6000" spc="-6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81" name="Line"/>
          <p:cNvSpPr/>
          <p:nvPr/>
        </p:nvSpPr>
        <p:spPr>
          <a:xfrm>
            <a:off x="508000" y="508000"/>
            <a:ext cx="12001500" cy="0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algn="ctr" defTabSz="12700">
              <a:lnSpc>
                <a:spcPts val="36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82" name="Line"/>
          <p:cNvSpPr/>
          <p:nvPr/>
        </p:nvSpPr>
        <p:spPr>
          <a:xfrm>
            <a:off x="508000" y="9194800"/>
            <a:ext cx="12001500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algn="ctr" defTabSz="12700">
              <a:lnSpc>
                <a:spcPts val="36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00" y="9347199"/>
            <a:ext cx="295657" cy="3048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0EBE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901700" y="1125260"/>
            <a:ext cx="11201400" cy="2265462"/>
          </a:xfrm>
          <a:prstGeom prst="rect">
            <a:avLst/>
          </a:prstGeom>
        </p:spPr>
        <p:txBody>
          <a:bodyPr anchor="t"/>
          <a:lstStyle/>
          <a:p>
            <a:r>
              <a:t>Slide Title</a:t>
            </a:r>
          </a:p>
        </p:txBody>
      </p:sp>
      <p:sp>
        <p:nvSpPr>
          <p:cNvPr id="91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901700" y="597450"/>
            <a:ext cx="11201400" cy="353823"/>
          </a:xfrm>
          <a:prstGeom prst="rect">
            <a:avLst/>
          </a:prstGeom>
        </p:spPr>
        <p:txBody>
          <a:bodyPr anchor="ctr"/>
          <a:lstStyle>
            <a:lvl1pPr defTabSz="685800">
              <a:lnSpc>
                <a:spcPct val="150000"/>
              </a:lnSpc>
              <a:spcBef>
                <a:spcPts val="0"/>
              </a:spcBef>
              <a:defRPr sz="1400" b="1" cap="all" spc="0">
                <a:solidFill>
                  <a:srgbClr val="227AAF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00" y="9347199"/>
            <a:ext cx="295657" cy="304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901700" y="1126066"/>
            <a:ext cx="11201400" cy="2260601"/>
          </a:xfrm>
          <a:prstGeom prst="rect">
            <a:avLst/>
          </a:prstGeom>
        </p:spPr>
        <p:txBody>
          <a:bodyPr anchor="t"/>
          <a:lstStyle/>
          <a:p>
            <a:r>
              <a:t>Agenda Title</a:t>
            </a:r>
          </a:p>
        </p:txBody>
      </p:sp>
      <p:sp>
        <p:nvSpPr>
          <p:cNvPr id="10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901700" y="3454400"/>
            <a:ext cx="11201400" cy="480060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algn="l">
              <a:lnSpc>
                <a:spcPct val="100000"/>
              </a:lnSpc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algn="l">
              <a:lnSpc>
                <a:spcPct val="100000"/>
              </a:lnSpc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algn="l">
              <a:lnSpc>
                <a:spcPct val="100000"/>
              </a:lnSpc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algn="l">
              <a:lnSpc>
                <a:spcPct val="100000"/>
              </a:lnSpc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 defTabSz="914400"/>
            <a:r>
              <a:t>Agenda Topics</a:t>
            </a:r>
          </a:p>
          <a:p>
            <a:pPr lvl="1" defTabSz="914400"/>
            <a:endParaRPr/>
          </a:p>
          <a:p>
            <a:pPr lvl="2" defTabSz="914400"/>
            <a:endParaRPr/>
          </a:p>
          <a:p>
            <a:pPr lvl="3" defTabSz="914400"/>
            <a:endParaRPr/>
          </a:p>
          <a:p>
            <a:pPr lvl="4" defTabSz="914400"/>
            <a:endParaRPr/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00" y="9347199"/>
            <a:ext cx="295657" cy="304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901700" y="5067300"/>
            <a:ext cx="112014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Line"/>
          <p:cNvSpPr/>
          <p:nvPr/>
        </p:nvSpPr>
        <p:spPr>
          <a:xfrm>
            <a:off x="508000" y="508000"/>
            <a:ext cx="12001500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algn="ctr" defTabSz="12700">
              <a:lnSpc>
                <a:spcPts val="36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4" name="Line"/>
          <p:cNvSpPr/>
          <p:nvPr/>
        </p:nvSpPr>
        <p:spPr>
          <a:xfrm>
            <a:off x="508000" y="9194800"/>
            <a:ext cx="12001500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algn="ctr" defTabSz="12700">
              <a:lnSpc>
                <a:spcPts val="36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5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901700" y="3300643"/>
            <a:ext cx="11201400" cy="1703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Presentation Title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4572" y="9347199"/>
            <a:ext cx="295657" cy="304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>
                <a:solidFill>
                  <a:srgbClr val="227AA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4154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1pPr>
      <a:lvl2pPr marL="0" marR="0" indent="0" algn="ctr" defTabSz="4154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2pPr>
      <a:lvl3pPr marL="0" marR="0" indent="0" algn="ctr" defTabSz="4154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3pPr>
      <a:lvl4pPr marL="0" marR="0" indent="0" algn="ctr" defTabSz="4154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4pPr>
      <a:lvl5pPr marL="0" marR="0" indent="0" algn="ctr" defTabSz="4154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5pPr>
      <a:lvl6pPr marL="0" marR="0" indent="0" algn="ctr" defTabSz="4154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6pPr>
      <a:lvl7pPr marL="0" marR="0" indent="0" algn="ctr" defTabSz="4154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7pPr>
      <a:lvl8pPr marL="0" marR="0" indent="0" algn="ctr" defTabSz="4154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8pPr>
      <a:lvl9pPr marL="0" marR="0" indent="0" algn="ctr" defTabSz="4154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9pPr>
    </p:titleStyle>
    <p:bodyStyle>
      <a:lvl1pPr marL="0" marR="0" indent="0" algn="ctr" defTabSz="415431" rtl="0" latinLnBrk="0">
        <a:lnSpc>
          <a:spcPct val="9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-24" baseline="0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1pPr>
      <a:lvl2pPr marL="0" marR="0" indent="0" algn="ctr" defTabSz="415431" rtl="0" latinLnBrk="0">
        <a:lnSpc>
          <a:spcPct val="9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-24" baseline="0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2pPr>
      <a:lvl3pPr marL="0" marR="0" indent="0" algn="ctr" defTabSz="415431" rtl="0" latinLnBrk="0">
        <a:lnSpc>
          <a:spcPct val="9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-24" baseline="0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3pPr>
      <a:lvl4pPr marL="0" marR="0" indent="0" algn="ctr" defTabSz="415431" rtl="0" latinLnBrk="0">
        <a:lnSpc>
          <a:spcPct val="9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-24" baseline="0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4pPr>
      <a:lvl5pPr marL="0" marR="0" indent="0" algn="ctr" defTabSz="415431" rtl="0" latinLnBrk="0">
        <a:lnSpc>
          <a:spcPct val="9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-24" baseline="0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5pPr>
      <a:lvl6pPr marL="0" marR="0" indent="0" algn="ctr" defTabSz="415431" rtl="0" latinLnBrk="0">
        <a:lnSpc>
          <a:spcPct val="9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-24" baseline="0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6pPr>
      <a:lvl7pPr marL="0" marR="0" indent="0" algn="ctr" defTabSz="415431" rtl="0" latinLnBrk="0">
        <a:lnSpc>
          <a:spcPct val="9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-24" baseline="0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7pPr>
      <a:lvl8pPr marL="0" marR="0" indent="0" algn="ctr" defTabSz="415431" rtl="0" latinLnBrk="0">
        <a:lnSpc>
          <a:spcPct val="9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-24" baseline="0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8pPr>
      <a:lvl9pPr marL="0" marR="0" indent="0" algn="ctr" defTabSz="415431" rtl="0" latinLnBrk="0">
        <a:lnSpc>
          <a:spcPct val="9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-24" baseline="0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G_0401.jpeg" descr="IMG_0401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Presented by Luke J Schranz"/>
          <p:cNvSpPr txBox="1">
            <a:spLocks noGrp="1"/>
          </p:cNvSpPr>
          <p:nvPr>
            <p:ph type="subTitle" sz="quarter" idx="1"/>
          </p:nvPr>
        </p:nvSpPr>
        <p:spPr>
          <a:xfrm>
            <a:off x="787400" y="2299919"/>
            <a:ext cx="11201400" cy="353823"/>
          </a:xfrm>
          <a:prstGeom prst="rect">
            <a:avLst/>
          </a:prstGeom>
        </p:spPr>
        <p:txBody>
          <a:bodyPr/>
          <a:lstStyle>
            <a:lvl1pPr defTabSz="245104">
              <a:spcBef>
                <a:spcPts val="800"/>
              </a:spcBef>
              <a:defRPr sz="1416" spc="-14"/>
            </a:lvl1pPr>
          </a:lstStyle>
          <a:p>
            <a:r>
              <a:t>Presented by Luke J Schranz</a:t>
            </a:r>
          </a:p>
        </p:txBody>
      </p:sp>
      <p:sp>
        <p:nvSpPr>
          <p:cNvPr id="168" name="gans et al., 1989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10000"/>
          </a:bodyPr>
          <a:lstStyle/>
          <a:p>
            <a:r>
              <a:t>gans et al., 1989</a:t>
            </a:r>
          </a:p>
        </p:txBody>
      </p:sp>
      <p:sp>
        <p:nvSpPr>
          <p:cNvPr id="169" name="Synextensional magmatism in the Basin and Range Province; A was study from the eastern Great Basin"/>
          <p:cNvSpPr txBox="1">
            <a:spLocks noGrp="1"/>
          </p:cNvSpPr>
          <p:nvPr>
            <p:ph type="ctrTitle"/>
          </p:nvPr>
        </p:nvSpPr>
        <p:spPr>
          <a:xfrm>
            <a:off x="0" y="951272"/>
            <a:ext cx="13004801" cy="1348648"/>
          </a:xfrm>
          <a:prstGeom prst="rect">
            <a:avLst/>
          </a:prstGeom>
        </p:spPr>
        <p:txBody>
          <a:bodyPr/>
          <a:lstStyle>
            <a:lvl1pPr defTabSz="344807">
              <a:defRPr sz="4150" spc="-41"/>
            </a:lvl1pPr>
          </a:lstStyle>
          <a:p>
            <a:r>
              <a:t>Synextensional magmatism in the Basin and Range Province; A was study from the eastern Great Basin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2694" y="0"/>
            <a:ext cx="7659412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038" y="67989"/>
            <a:ext cx="12414724" cy="9617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83" y="67989"/>
            <a:ext cx="12409834" cy="9617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6504963" cy="5039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400" y="0"/>
            <a:ext cx="6502400" cy="5039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" descr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534" y="5039359"/>
            <a:ext cx="6089733" cy="47142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78" y="0"/>
            <a:ext cx="1257964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7024096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22294" y="-1"/>
            <a:ext cx="6082523" cy="3246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" descr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24094" y="3246437"/>
            <a:ext cx="3457839" cy="2464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" descr="Image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094" y="5753099"/>
            <a:ext cx="3536951" cy="4000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27" y="-1"/>
            <a:ext cx="4450010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3460" y="228600"/>
            <a:ext cx="5943601" cy="929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234" y="0"/>
            <a:ext cx="785579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Hunter District Egan Range"/>
          <p:cNvSpPr txBox="1"/>
          <p:nvPr/>
        </p:nvSpPr>
        <p:spPr>
          <a:xfrm>
            <a:off x="690499" y="0"/>
            <a:ext cx="391907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Hunter District Egan Range</a:t>
            </a:r>
          </a:p>
        </p:txBody>
      </p:sp>
      <p:pic>
        <p:nvPicPr>
          <p:cNvPr id="216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4115" y="2149407"/>
            <a:ext cx="4887238" cy="6339975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Oval"/>
          <p:cNvSpPr/>
          <p:nvPr/>
        </p:nvSpPr>
        <p:spPr>
          <a:xfrm>
            <a:off x="709549" y="2816496"/>
            <a:ext cx="1270001" cy="1751262"/>
          </a:xfrm>
          <a:prstGeom prst="ellipse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2700">
              <a:lnSpc>
                <a:spcPts val="36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770" y="0"/>
            <a:ext cx="793926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3301" y="0"/>
            <a:ext cx="7798197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442" y="0"/>
            <a:ext cx="11553916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7174" y="0"/>
            <a:ext cx="7710452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Motivation for this study"/>
          <p:cNvSpPr txBox="1">
            <a:spLocks noGrp="1"/>
          </p:cNvSpPr>
          <p:nvPr>
            <p:ph type="title"/>
          </p:nvPr>
        </p:nvSpPr>
        <p:spPr>
          <a:xfrm>
            <a:off x="7226062" y="3200400"/>
            <a:ext cx="5054601" cy="1587500"/>
          </a:xfrm>
          <a:prstGeom prst="rect">
            <a:avLst/>
          </a:prstGeom>
        </p:spPr>
        <p:txBody>
          <a:bodyPr/>
          <a:lstStyle>
            <a:lvl1pPr defTabSz="411276">
              <a:defRPr sz="4950" spc="-49"/>
            </a:lvl1pPr>
          </a:lstStyle>
          <a:p>
            <a:r>
              <a:t>Motivation for this study</a:t>
            </a:r>
          </a:p>
        </p:txBody>
      </p:sp>
      <p:sp>
        <p:nvSpPr>
          <p:cNvPr id="226" name="Southward sweeping Tertiary volcanism is parallel to continental margin…"/>
          <p:cNvSpPr txBox="1">
            <a:spLocks noGrp="1"/>
          </p:cNvSpPr>
          <p:nvPr>
            <p:ph type="body" sz="quarter" idx="1"/>
          </p:nvPr>
        </p:nvSpPr>
        <p:spPr>
          <a:xfrm>
            <a:off x="7226062" y="5238750"/>
            <a:ext cx="5054601" cy="4251708"/>
          </a:xfrm>
          <a:prstGeom prst="rect">
            <a:avLst/>
          </a:prstGeom>
        </p:spPr>
        <p:txBody>
          <a:bodyPr/>
          <a:lstStyle/>
          <a:p>
            <a:pPr marL="295275" indent="-295275" defTabSz="543305">
              <a:spcBef>
                <a:spcPts val="1800"/>
              </a:spcBef>
              <a:defRPr sz="2232"/>
            </a:pPr>
            <a:r>
              <a:t>Southward sweeping Tertiary volcanism is parallel to continental margin</a:t>
            </a:r>
          </a:p>
          <a:p>
            <a:pPr marL="295275" indent="-295275" defTabSz="543305">
              <a:spcBef>
                <a:spcPts val="1800"/>
              </a:spcBef>
              <a:defRPr sz="2232"/>
            </a:pPr>
            <a:r>
              <a:t>Tertiary “arc” (~900km) much wider than modern arcs (~300km)</a:t>
            </a:r>
          </a:p>
          <a:p>
            <a:pPr marL="295275" indent="-295275" defTabSz="543305">
              <a:spcBef>
                <a:spcPts val="1800"/>
              </a:spcBef>
              <a:defRPr sz="2232"/>
            </a:pPr>
            <a:r>
              <a:t>Extension predated subduction across much of the Great Basin</a:t>
            </a:r>
          </a:p>
          <a:p>
            <a:pPr marL="295275" indent="-295275" defTabSz="543305">
              <a:spcBef>
                <a:spcPts val="1800"/>
              </a:spcBef>
              <a:defRPr sz="2232"/>
            </a:pPr>
            <a:r>
              <a:t>Calc-alkaline to bi-modal “switch” in Tertiary, is much oversimplified and has no relation to position of Mendocino Triple Junction</a:t>
            </a:r>
          </a:p>
        </p:txBody>
      </p:sp>
      <p:pic>
        <p:nvPicPr>
          <p:cNvPr id="227" name="Image" descr="Image"/>
          <p:cNvPicPr>
            <a:picLocks noGrp="1" noChangeAspect="1"/>
          </p:cNvPicPr>
          <p:nvPr>
            <p:ph type="pic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200352"/>
            <a:ext cx="6502400" cy="5580953"/>
          </a:xfrm>
          <a:prstGeom prst="rect">
            <a:avLst/>
          </a:prstGeom>
        </p:spPr>
      </p:pic>
      <p:sp>
        <p:nvSpPr>
          <p:cNvPr id="228" name="Relaxation in compression causing extension in backarc or gravitation collapse due to overthickening?"/>
          <p:cNvSpPr txBox="1"/>
          <p:nvPr/>
        </p:nvSpPr>
        <p:spPr>
          <a:xfrm>
            <a:off x="0" y="-1"/>
            <a:ext cx="13004801" cy="1941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348962">
              <a:spcBef>
                <a:spcPts val="0"/>
              </a:spcBef>
              <a:defRPr sz="4200" spc="-42">
                <a:latin typeface="+mn-lt"/>
                <a:ea typeface="+mn-ea"/>
                <a:cs typeface="+mn-cs"/>
                <a:sym typeface="Publico Headline Black"/>
              </a:defRPr>
            </a:lvl1pPr>
          </a:lstStyle>
          <a:p>
            <a:r>
              <a:t>Relaxation in compression causing extension in backarc or gravitation collapse due to overthickening?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Relaxation in compression causing extension in backarc or gravitation collapse due to overthickening?"/>
          <p:cNvSpPr txBox="1">
            <a:spLocks noGrp="1"/>
          </p:cNvSpPr>
          <p:nvPr>
            <p:ph type="title"/>
          </p:nvPr>
        </p:nvSpPr>
        <p:spPr>
          <a:xfrm>
            <a:off x="901700" y="533400"/>
            <a:ext cx="11201400" cy="2265462"/>
          </a:xfrm>
          <a:prstGeom prst="rect">
            <a:avLst/>
          </a:prstGeom>
        </p:spPr>
        <p:txBody>
          <a:bodyPr/>
          <a:lstStyle>
            <a:lvl1pPr defTabSz="411276">
              <a:defRPr sz="4950" spc="-49"/>
            </a:lvl1pPr>
          </a:lstStyle>
          <a:p>
            <a:r>
              <a:t>Relaxation in compression causing extension in backarc or gravitation collapse due to overthickening?</a:t>
            </a:r>
          </a:p>
        </p:txBody>
      </p:sp>
      <p:sp>
        <p:nvSpPr>
          <p:cNvPr id="231" name="Volcanism in Great Basin predates MTJ passage…"/>
          <p:cNvSpPr txBox="1">
            <a:spLocks noGrp="1"/>
          </p:cNvSpPr>
          <p:nvPr>
            <p:ph type="body" idx="1"/>
          </p:nvPr>
        </p:nvSpPr>
        <p:spPr>
          <a:xfrm>
            <a:off x="901700" y="2798861"/>
            <a:ext cx="11201400" cy="4851401"/>
          </a:xfrm>
          <a:prstGeom prst="rect">
            <a:avLst/>
          </a:prstGeom>
        </p:spPr>
        <p:txBody>
          <a:bodyPr/>
          <a:lstStyle/>
          <a:p>
            <a:r>
              <a:t>Volcanism in Great Basin predates MTJ passage</a:t>
            </a:r>
          </a:p>
          <a:p>
            <a:r>
              <a:t>Glazner and Bartley 1984 model on faulting, volcanism, and MTJ relation: </a:t>
            </a:r>
            <a:r>
              <a:rPr b="1">
                <a:latin typeface="Avenir Next Regular"/>
                <a:ea typeface="Avenir Next Regular"/>
                <a:cs typeface="Avenir Next Regular"/>
                <a:sym typeface="Avenir Next Regular"/>
              </a:rPr>
              <a:t>“Our principal objection to their model is that it addresses only a restricted part of the southern Basin and Range province and fails to explain similarly transgressive magmatic and extensional histories elsewhere in the province.”</a:t>
            </a:r>
          </a:p>
          <a:p>
            <a:r>
              <a:t>Distribution of Cenozoic extension and magmatism far less related to Mesozoic shortening it is to Cenozoic plate motions</a:t>
            </a:r>
          </a:p>
          <a:p>
            <a:r>
              <a:t>Elevated thermal conditions (Eocene) established during shortening</a:t>
            </a:r>
          </a:p>
          <a:p>
            <a:r>
              <a:t>Extension fluxed by </a:t>
            </a:r>
            <a:r>
              <a:rPr b="1">
                <a:latin typeface="Avenir Next Regular"/>
                <a:ea typeface="Avenir Next Regular"/>
                <a:cs typeface="Avenir Next Regular"/>
                <a:sym typeface="Avenir Next Regular"/>
              </a:rPr>
              <a:t>Mantle derived basalts</a:t>
            </a:r>
          </a:p>
        </p:txBody>
      </p:sp>
      <p:sp>
        <p:nvSpPr>
          <p:cNvPr id="232" name="“Onset of rapid, large magnitude extension, … was triggered by a pulse of basaltic magmatism”"/>
          <p:cNvSpPr txBox="1"/>
          <p:nvPr/>
        </p:nvSpPr>
        <p:spPr>
          <a:xfrm>
            <a:off x="901700" y="7912786"/>
            <a:ext cx="11201400" cy="1288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319881">
              <a:spcBef>
                <a:spcPts val="0"/>
              </a:spcBef>
              <a:defRPr sz="3850" spc="-38">
                <a:latin typeface="+mn-lt"/>
                <a:ea typeface="+mn-ea"/>
                <a:cs typeface="+mn-cs"/>
                <a:sym typeface="Publico Headline Black"/>
              </a:defRPr>
            </a:lvl1pPr>
          </a:lstStyle>
          <a:p>
            <a:r>
              <a:t>“Onset of rapid, large magnitude extension, … was triggered by a pulse of basaltic magmatism”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“The model here revives the old, currently unfashionable idea that supracrustal extensional faulting in the Basin and Range province was largely a response to deep-seated intrusion.”"/>
          <p:cNvSpPr txBox="1">
            <a:spLocks noGrp="1"/>
          </p:cNvSpPr>
          <p:nvPr>
            <p:ph type="body" sz="quarter" idx="4294967295"/>
          </p:nvPr>
        </p:nvSpPr>
        <p:spPr>
          <a:xfrm>
            <a:off x="101600" y="0"/>
            <a:ext cx="12801600" cy="1685594"/>
          </a:xfrm>
          <a:prstGeom prst="rect">
            <a:avLst/>
          </a:prstGeom>
        </p:spPr>
        <p:txBody>
          <a:bodyPr anchor="ctr"/>
          <a:lstStyle>
            <a:lvl1pPr defTabSz="294956">
              <a:lnSpc>
                <a:spcPct val="80000"/>
              </a:lnSpc>
              <a:spcBef>
                <a:spcPts val="0"/>
              </a:spcBef>
              <a:defRPr sz="3550" b="1" spc="-35">
                <a:solidFill>
                  <a:srgbClr val="4A4A4A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1pPr>
          </a:lstStyle>
          <a:p>
            <a:r>
              <a:t>“The model here revives the old, currently unfashionable idea that supracrustal extensional faulting in the Basin and Range province was largely a response to deep-seated intrusion.”</a:t>
            </a:r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6433" y="1685593"/>
            <a:ext cx="5551934" cy="7023108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Cenozoic extension and volcanism were intimately related to and triggered by an active flux of basaltic magma into the crust"/>
          <p:cNvSpPr txBox="1"/>
          <p:nvPr/>
        </p:nvSpPr>
        <p:spPr>
          <a:xfrm>
            <a:off x="0" y="8577215"/>
            <a:ext cx="13004801" cy="1176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ctr" defTabSz="303264">
              <a:spcBef>
                <a:spcPts val="0"/>
              </a:spcBef>
              <a:defRPr sz="3650" spc="-36"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1pPr>
          </a:lstStyle>
          <a:p>
            <a:r>
              <a:t>Cenozoic extension and volcanism were intimately related to and triggered by an active flux of basaltic magma into the crust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Motivation for this study"/>
          <p:cNvSpPr txBox="1">
            <a:spLocks noGrp="1"/>
          </p:cNvSpPr>
          <p:nvPr>
            <p:ph type="title"/>
          </p:nvPr>
        </p:nvSpPr>
        <p:spPr>
          <a:xfrm>
            <a:off x="7226062" y="3200400"/>
            <a:ext cx="5054601" cy="1587500"/>
          </a:xfrm>
          <a:prstGeom prst="rect">
            <a:avLst/>
          </a:prstGeom>
        </p:spPr>
        <p:txBody>
          <a:bodyPr/>
          <a:lstStyle>
            <a:lvl1pPr defTabSz="411276">
              <a:defRPr sz="4950" spc="-49"/>
            </a:lvl1pPr>
          </a:lstStyle>
          <a:p>
            <a:r>
              <a:t>Motivation for this study</a:t>
            </a:r>
          </a:p>
        </p:txBody>
      </p:sp>
      <p:sp>
        <p:nvSpPr>
          <p:cNvPr id="174" name="Southward sweeping Tertiary volcanism is parallel to continental margin…"/>
          <p:cNvSpPr txBox="1">
            <a:spLocks noGrp="1"/>
          </p:cNvSpPr>
          <p:nvPr>
            <p:ph type="body" sz="quarter" idx="1"/>
          </p:nvPr>
        </p:nvSpPr>
        <p:spPr>
          <a:xfrm>
            <a:off x="7226062" y="5238750"/>
            <a:ext cx="5054601" cy="4514850"/>
          </a:xfrm>
          <a:prstGeom prst="rect">
            <a:avLst/>
          </a:prstGeom>
        </p:spPr>
        <p:txBody>
          <a:bodyPr/>
          <a:lstStyle/>
          <a:p>
            <a:pPr marL="307975" indent="-307975" defTabSz="566674">
              <a:spcBef>
                <a:spcPts val="1900"/>
              </a:spcBef>
              <a:defRPr sz="2328"/>
            </a:pPr>
            <a:r>
              <a:t>Southward sweeping Tertiary volcanism is parallel to continental margin</a:t>
            </a:r>
          </a:p>
          <a:p>
            <a:pPr marL="307975" indent="-307975" defTabSz="566674">
              <a:spcBef>
                <a:spcPts val="1900"/>
              </a:spcBef>
              <a:defRPr sz="2328"/>
            </a:pPr>
            <a:r>
              <a:t>Tertiary “arc” (~900km) much wider than modern arcs (~300km)</a:t>
            </a:r>
          </a:p>
          <a:p>
            <a:pPr marL="307975" indent="-307975" defTabSz="566674">
              <a:spcBef>
                <a:spcPts val="1900"/>
              </a:spcBef>
              <a:defRPr sz="2328"/>
            </a:pPr>
            <a:r>
              <a:t>Extension predated subduction across much of the Great Basin</a:t>
            </a:r>
          </a:p>
          <a:p>
            <a:pPr marL="307975" indent="-307975" defTabSz="566674">
              <a:spcBef>
                <a:spcPts val="1900"/>
              </a:spcBef>
              <a:defRPr sz="2328"/>
            </a:pPr>
            <a:r>
              <a:t>Calc-alkaline to bi-modal “switch” in Tertiary, is much oversimplified and has no relation to position of Mendocino Triple Junction</a:t>
            </a:r>
          </a:p>
        </p:txBody>
      </p:sp>
      <p:pic>
        <p:nvPicPr>
          <p:cNvPr id="175" name="Image" descr="Image"/>
          <p:cNvPicPr>
            <a:picLocks noGrp="1" noChangeAspect="1"/>
          </p:cNvPicPr>
          <p:nvPr>
            <p:ph type="pic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200352"/>
            <a:ext cx="6502400" cy="558095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akeaways from this study’s observations"/>
          <p:cNvSpPr txBox="1">
            <a:spLocks noGrp="1"/>
          </p:cNvSpPr>
          <p:nvPr>
            <p:ph type="title"/>
          </p:nvPr>
        </p:nvSpPr>
        <p:spPr>
          <a:xfrm>
            <a:off x="901700" y="1126066"/>
            <a:ext cx="11201400" cy="112530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69733">
              <a:defRPr sz="4450" spc="-44"/>
            </a:lvl1pPr>
          </a:lstStyle>
          <a:p>
            <a:r>
              <a:t>Takeaways from this study’s observations</a:t>
            </a:r>
          </a:p>
        </p:txBody>
      </p:sp>
      <p:sp>
        <p:nvSpPr>
          <p:cNvPr id="178" name="Large flux of basaltic magmatism into crust hybridized with crustal partial melts…"/>
          <p:cNvSpPr txBox="1">
            <a:spLocks noGrp="1"/>
          </p:cNvSpPr>
          <p:nvPr>
            <p:ph type="body" idx="1"/>
          </p:nvPr>
        </p:nvSpPr>
        <p:spPr>
          <a:xfrm>
            <a:off x="901700" y="2251372"/>
            <a:ext cx="11201400" cy="6003628"/>
          </a:xfrm>
          <a:prstGeom prst="rect">
            <a:avLst/>
          </a:prstGeom>
        </p:spPr>
        <p:txBody>
          <a:bodyPr/>
          <a:lstStyle/>
          <a:p>
            <a:pPr defTabSz="914400"/>
            <a:r>
              <a:t>Large flux of basaltic magmatism into crust hybridized with crustal partial melts</a:t>
            </a:r>
          </a:p>
          <a:p>
            <a:pPr defTabSz="914400"/>
            <a:r>
              <a:t>Thermal weakening of the crust caused failure resulting in extension once magma accumulated at shallow crustal levels</a:t>
            </a:r>
          </a:p>
          <a:p>
            <a:pPr defTabSz="914400"/>
            <a:r>
              <a:t>Dacitic-andesitic to basaltic volcanism transition as crust thinned and cooled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94" y="0"/>
            <a:ext cx="12577012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7765" y="-1"/>
            <a:ext cx="7137401" cy="957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158859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045" y="0"/>
            <a:ext cx="729471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00" y="-1"/>
            <a:ext cx="12522200" cy="9664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234" y="0"/>
            <a:ext cx="785579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Hunter District Egan Range"/>
          <p:cNvSpPr txBox="1"/>
          <p:nvPr/>
        </p:nvSpPr>
        <p:spPr>
          <a:xfrm>
            <a:off x="690499" y="0"/>
            <a:ext cx="391907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Hunter District Egan Range</a:t>
            </a:r>
          </a:p>
        </p:txBody>
      </p:sp>
      <p:pic>
        <p:nvPicPr>
          <p:cNvPr id="191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4115" y="2149407"/>
            <a:ext cx="4887238" cy="6339975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Oval"/>
          <p:cNvSpPr/>
          <p:nvPr/>
        </p:nvSpPr>
        <p:spPr>
          <a:xfrm>
            <a:off x="709549" y="2816496"/>
            <a:ext cx="1270001" cy="1751262"/>
          </a:xfrm>
          <a:prstGeom prst="ellipse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2700">
              <a:lnSpc>
                <a:spcPts val="36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6_FeatureStory">
  <a:themeElements>
    <a:clrScheme name="26_FeatureStory">
      <a:dk1>
        <a:srgbClr val="4A4A4A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34A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26_FeatureStory">
      <a:majorFont>
        <a:latin typeface="Publico Headline Black"/>
        <a:ea typeface="Publico Headline Black"/>
        <a:cs typeface="Publico Headline Black"/>
      </a:majorFont>
      <a:minorFont>
        <a:latin typeface="Publico Headline Black"/>
        <a:ea typeface="Publico Headline Black"/>
        <a:cs typeface="Publico Headline Black"/>
      </a:minorFont>
    </a:fontScheme>
    <a:fmtScheme name="26_FeatureStor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B4A4B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2700" rtl="0" fontAlgn="auto" latinLnBrk="0" hangingPunct="0">
          <a:lnSpc>
            <a:spcPts val="3600"/>
          </a:lnSpc>
          <a:spcBef>
            <a:spcPts val="2000"/>
          </a:spcBef>
          <a:spcAft>
            <a:spcPts val="0"/>
          </a:spcAft>
          <a:buClrTx/>
          <a:buSzTx/>
          <a:buFontTx/>
          <a:buNone/>
          <a:tabLst>
            <a:tab pos="355600" algn="l"/>
            <a:tab pos="711200" algn="l"/>
            <a:tab pos="1066800" algn="l"/>
            <a:tab pos="1422400" algn="l"/>
            <a:tab pos="1778000" algn="l"/>
            <a:tab pos="2133600" algn="l"/>
            <a:tab pos="2489200" algn="l"/>
            <a:tab pos="2844800" algn="l"/>
            <a:tab pos="3200400" algn="l"/>
            <a:tab pos="3556000" algn="l"/>
            <a:tab pos="3911600" algn="l"/>
            <a:tab pos="4267200" algn="l"/>
          </a:tabLst>
          <a:defRPr kumimoji="0" sz="1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ublico Text Roman"/>
            <a:ea typeface="Publico Text Roman"/>
            <a:cs typeface="Publico Text Roman"/>
            <a:sym typeface="Publico Text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227AA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80000"/>
          </a:lnSpc>
          <a:spcBef>
            <a:spcPts val="200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A4A4A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FFFFF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34A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26_FeatureStory">
      <a:majorFont>
        <a:latin typeface="Publico Headline Black"/>
        <a:ea typeface="Publico Headline Black"/>
        <a:cs typeface="Publico Headline Black"/>
      </a:majorFont>
      <a:minorFont>
        <a:latin typeface="Publico Headline Black"/>
        <a:ea typeface="Publico Headline Black"/>
        <a:cs typeface="Publico Headline Black"/>
      </a:minorFont>
    </a:fontScheme>
    <a:fmtScheme name="26_FeatureStor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B4A4B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2700" rtl="0" fontAlgn="auto" latinLnBrk="0" hangingPunct="0">
          <a:lnSpc>
            <a:spcPts val="3600"/>
          </a:lnSpc>
          <a:spcBef>
            <a:spcPts val="2000"/>
          </a:spcBef>
          <a:spcAft>
            <a:spcPts val="0"/>
          </a:spcAft>
          <a:buClrTx/>
          <a:buSzTx/>
          <a:buFontTx/>
          <a:buNone/>
          <a:tabLst>
            <a:tab pos="355600" algn="l"/>
            <a:tab pos="711200" algn="l"/>
            <a:tab pos="1066800" algn="l"/>
            <a:tab pos="1422400" algn="l"/>
            <a:tab pos="1778000" algn="l"/>
            <a:tab pos="2133600" algn="l"/>
            <a:tab pos="2489200" algn="l"/>
            <a:tab pos="2844800" algn="l"/>
            <a:tab pos="3200400" algn="l"/>
            <a:tab pos="3556000" algn="l"/>
            <a:tab pos="3911600" algn="l"/>
            <a:tab pos="4267200" algn="l"/>
          </a:tabLst>
          <a:defRPr kumimoji="0" sz="1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ublico Text Roman"/>
            <a:ea typeface="Publico Text Roman"/>
            <a:cs typeface="Publico Text Roman"/>
            <a:sym typeface="Publico Text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227AA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80000"/>
          </a:lnSpc>
          <a:spcBef>
            <a:spcPts val="200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A4A4A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384</Words>
  <Application>Microsoft Macintosh PowerPoint</Application>
  <PresentationFormat>Custom</PresentationFormat>
  <Paragraphs>29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Avenir Next Medium</vt:lpstr>
      <vt:lpstr>Avenir Next Regular</vt:lpstr>
      <vt:lpstr>Helvetica Neue</vt:lpstr>
      <vt:lpstr>Publico Headline Black</vt:lpstr>
      <vt:lpstr>Publico Headline Roman</vt:lpstr>
      <vt:lpstr>Publico Text Roman</vt:lpstr>
      <vt:lpstr>Publico Text Semibold</vt:lpstr>
      <vt:lpstr>26_FeatureStory</vt:lpstr>
      <vt:lpstr>Synextensional magmatism in the Basin and Range Province; A was study from the eastern Great Basin</vt:lpstr>
      <vt:lpstr>PowerPoint Presentation</vt:lpstr>
      <vt:lpstr>Motivation for this study</vt:lpstr>
      <vt:lpstr>Takeaways from this study’s observations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Motivation for this study</vt:lpstr>
      <vt:lpstr>Relaxation in compression causing extension in backarc or gravitation collapse due to overthickening?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Synextensional magmatism in the Basin and Range Province; A was study from the eastern Great Basin</dc:title>
  <cp:lastModifiedBy>vicki schranz</cp:lastModifiedBy>
  <cp:revision>1</cp:revision>
  <dcterms:modified xsi:type="dcterms:W3CDTF">2020-04-06T17:15:45Z</dcterms:modified>
</cp:coreProperties>
</file>